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DC3B120-468B-49CA-9668-67AC1FDB3DBF}" type="datetimeFigureOut">
              <a:rPr lang="en-US" smtClean="0"/>
              <a:t>6/29/2010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44A3AD-1084-4CEF-A51E-91C62F3E2F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8062912" cy="1470025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CHAPTER 14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8062912" cy="1752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ORGANIZATIONAL  CHANGE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Action research model: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191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Problem identification</a:t>
            </a:r>
          </a:p>
          <a:p>
            <a:r>
              <a:rPr lang="en-US" sz="2800" dirty="0" smtClean="0"/>
              <a:t>Consultation with the expert</a:t>
            </a:r>
          </a:p>
          <a:p>
            <a:r>
              <a:rPr lang="en-US" sz="2800" dirty="0" smtClean="0"/>
              <a:t>Data gathering and preliminary diagnosis</a:t>
            </a:r>
          </a:p>
          <a:p>
            <a:r>
              <a:rPr lang="en-US" sz="2800" dirty="0" smtClean="0"/>
              <a:t>Feedback to key client or group</a:t>
            </a:r>
          </a:p>
          <a:p>
            <a:r>
              <a:rPr lang="en-US" sz="2800" dirty="0" smtClean="0"/>
              <a:t>Joint diagnosis of the problem</a:t>
            </a:r>
          </a:p>
          <a:p>
            <a:r>
              <a:rPr lang="en-US" sz="2800" dirty="0" smtClean="0"/>
              <a:t>Joint action planning</a:t>
            </a:r>
          </a:p>
          <a:p>
            <a:r>
              <a:rPr lang="en-US" sz="2800" dirty="0" smtClean="0"/>
              <a:t>Action</a:t>
            </a:r>
          </a:p>
          <a:p>
            <a:r>
              <a:rPr lang="en-US" sz="2800" dirty="0" smtClean="0"/>
              <a:t>Data gathering after action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Strategies For Change Management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72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Empirical-Rational: People are rational &amp; will follow their self interest.</a:t>
            </a:r>
          </a:p>
          <a:p>
            <a:r>
              <a:rPr lang="en-US" sz="2800" dirty="0" smtClean="0"/>
              <a:t>Normative-Re-educative : People are social beings and adhere to cultural norms and values. Change can take place by redefining existing norms and developing commitment for the same.</a:t>
            </a:r>
          </a:p>
          <a:p>
            <a:r>
              <a:rPr lang="en-US" sz="2800" dirty="0" smtClean="0"/>
              <a:t>Power-Coercive : People are basically compliant.</a:t>
            </a:r>
          </a:p>
          <a:p>
            <a:r>
              <a:rPr lang="en-US" sz="2800" dirty="0" smtClean="0"/>
              <a:t>Environmental-Adaptive</a:t>
            </a:r>
            <a:endParaRPr lang="en-IN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sz="4000" dirty="0" smtClean="0"/>
              <a:t>Tool kit for managing change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7467600" cy="3810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Degree of resistance</a:t>
            </a:r>
          </a:p>
          <a:p>
            <a:r>
              <a:rPr lang="en-US" sz="3200" dirty="0" smtClean="0"/>
              <a:t>Target population</a:t>
            </a:r>
          </a:p>
          <a:p>
            <a:r>
              <a:rPr lang="en-US" sz="3200" dirty="0" smtClean="0"/>
              <a:t>The stakes</a:t>
            </a:r>
          </a:p>
          <a:p>
            <a:r>
              <a:rPr lang="en-US" sz="3200" dirty="0" smtClean="0"/>
              <a:t>The time frames</a:t>
            </a:r>
          </a:p>
          <a:p>
            <a:r>
              <a:rPr lang="en-US" sz="3200" dirty="0" smtClean="0"/>
              <a:t>Expertise</a:t>
            </a:r>
          </a:p>
          <a:p>
            <a:r>
              <a:rPr lang="en-US" sz="3200" dirty="0" smtClean="0"/>
              <a:t>Dependency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Introduction: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7467600" cy="4114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Organizational change may be defined as the adoption of a new idea or a behavior by an organization.</a:t>
            </a:r>
          </a:p>
          <a:p>
            <a:pPr algn="just"/>
            <a:r>
              <a:rPr lang="en-IN" sz="2800" dirty="0" smtClean="0"/>
              <a:t>Dropping the existing patterns in order to adapt new ones</a:t>
            </a:r>
            <a:r>
              <a:rPr lang="en-IN" sz="2800" dirty="0" smtClean="0"/>
              <a:t>.”</a:t>
            </a:r>
          </a:p>
          <a:p>
            <a:pPr algn="just"/>
            <a:r>
              <a:rPr lang="en-IN" sz="2800" dirty="0" smtClean="0"/>
              <a:t>Way of altering an existing organization to increase organizational effectiveness for achieving its objectives.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Forces Of Changes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Internal </a:t>
            </a:r>
            <a:r>
              <a:rPr lang="en-US" sz="2800" dirty="0" smtClean="0">
                <a:solidFill>
                  <a:schemeClr val="accent1"/>
                </a:solidFill>
              </a:rPr>
              <a:t>Forces </a:t>
            </a:r>
            <a:r>
              <a:rPr lang="en-US" sz="2800" dirty="0" smtClean="0"/>
              <a:t>- </a:t>
            </a:r>
            <a:r>
              <a:rPr lang="en-US" sz="2800" b="1" dirty="0" smtClean="0"/>
              <a:t> </a:t>
            </a:r>
            <a:r>
              <a:rPr lang="en-US" sz="2800" dirty="0" smtClean="0"/>
              <a:t>change </a:t>
            </a:r>
            <a:r>
              <a:rPr lang="en-US" sz="2800" dirty="0" smtClean="0"/>
              <a:t>in top management, change in size of organization, performance gaps (with relation to productivity, profit, market share) , employee needs and </a:t>
            </a:r>
            <a:r>
              <a:rPr lang="en-US" sz="2800" dirty="0" smtClean="0"/>
              <a:t>values, deficiency in existing organization.</a:t>
            </a:r>
          </a:p>
          <a:p>
            <a:pPr algn="just"/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External forces </a:t>
            </a:r>
            <a:r>
              <a:rPr lang="en-US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</a:t>
            </a:r>
            <a:r>
              <a:rPr lang="en-US" sz="2800" b="1" dirty="0" smtClean="0"/>
              <a:t> </a:t>
            </a:r>
            <a:r>
              <a:rPr lang="en-US" sz="2800" dirty="0" smtClean="0"/>
              <a:t>change in</a:t>
            </a:r>
            <a:r>
              <a:rPr lang="en-US" sz="2800" b="1" dirty="0" smtClean="0"/>
              <a:t> </a:t>
            </a:r>
            <a:r>
              <a:rPr lang="en-US" sz="2800" dirty="0" smtClean="0"/>
              <a:t>technology , business  scenario (increase in competition, changes in customer’s demand), environmental </a:t>
            </a:r>
            <a:r>
              <a:rPr lang="en-US" sz="2800" dirty="0" smtClean="0"/>
              <a:t>factors, social changes.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Resistance to Change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u="sng" dirty="0" smtClean="0"/>
              <a:t>Individual </a:t>
            </a:r>
            <a:r>
              <a:rPr lang="en-US" u="sng" dirty="0" smtClean="0"/>
              <a:t>Resistance</a:t>
            </a:r>
            <a:endParaRPr lang="en-US" u="sng" dirty="0" smtClean="0"/>
          </a:p>
          <a:p>
            <a:pPr>
              <a:buFontTx/>
              <a:buNone/>
            </a:pPr>
            <a:r>
              <a:rPr lang="en-US" dirty="0" smtClean="0"/>
              <a:t>  1) Habit </a:t>
            </a:r>
          </a:p>
          <a:p>
            <a:pPr>
              <a:buFontTx/>
              <a:buNone/>
            </a:pPr>
            <a:r>
              <a:rPr lang="en-US" dirty="0" smtClean="0"/>
              <a:t>   2)Security – individuals with high security need are likely to resist change as it threatens their feeling of safety</a:t>
            </a:r>
          </a:p>
          <a:p>
            <a:pPr>
              <a:buFontTx/>
              <a:buNone/>
            </a:pPr>
            <a:r>
              <a:rPr lang="en-US" dirty="0" smtClean="0"/>
              <a:t>   3) Economic </a:t>
            </a:r>
            <a:r>
              <a:rPr lang="en-US" dirty="0" smtClean="0"/>
              <a:t>factors- wherein pay is closely tied to productivity.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4) Fear of </a:t>
            </a:r>
            <a:r>
              <a:rPr lang="en-US" dirty="0" smtClean="0"/>
              <a:t>Unknown- having uncertainty for how the future changed scenario would be.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5) Selective information processing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Resistance to change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572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u="sng" dirty="0" smtClean="0"/>
              <a:t>Organizational Resistance </a:t>
            </a:r>
          </a:p>
          <a:p>
            <a:pPr>
              <a:buFontTx/>
              <a:buNone/>
            </a:pPr>
            <a:r>
              <a:rPr lang="en-US" dirty="0" smtClean="0"/>
              <a:t>1) Structural </a:t>
            </a:r>
            <a:r>
              <a:rPr lang="en-US" dirty="0" smtClean="0"/>
              <a:t>Inertia- when an organization is confronted with change, this structural inertia acts as a counterbalance to sustain stability.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2) Group Inertia – group may norms act as a constraint</a:t>
            </a:r>
          </a:p>
          <a:p>
            <a:pPr>
              <a:buFontTx/>
              <a:buNone/>
            </a:pPr>
            <a:r>
              <a:rPr lang="en-US" dirty="0" smtClean="0"/>
              <a:t>3) Threat to expertise</a:t>
            </a:r>
          </a:p>
          <a:p>
            <a:pPr>
              <a:buFontTx/>
              <a:buNone/>
            </a:pPr>
            <a:r>
              <a:rPr lang="en-US" dirty="0" smtClean="0"/>
              <a:t>4) Threat to power </a:t>
            </a:r>
            <a:r>
              <a:rPr lang="en-US" dirty="0" smtClean="0"/>
              <a:t>relationship – The introduction of participative decision making or self managed work teams are often viewed as threatening by supervisors and middle managers.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Resistance to change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83352"/>
          </a:xfrm>
        </p:spPr>
        <p:txBody>
          <a:bodyPr/>
          <a:lstStyle/>
          <a:p>
            <a:pPr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Economic Factors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Skill Obsolescence</a:t>
            </a:r>
          </a:p>
          <a:p>
            <a:r>
              <a:rPr lang="en-US" dirty="0" smtClean="0"/>
              <a:t>Reduced Opportunities for incentives</a:t>
            </a:r>
          </a:p>
          <a:p>
            <a:r>
              <a:rPr lang="en-US" dirty="0" smtClean="0"/>
              <a:t>Economic Loss</a:t>
            </a:r>
          </a:p>
          <a:p>
            <a:pPr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Social Factors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Desire to maintain existing social interaction</a:t>
            </a:r>
          </a:p>
          <a:p>
            <a:r>
              <a:rPr lang="en-US" dirty="0" smtClean="0"/>
              <a:t>Feeling of outside interference</a:t>
            </a:r>
          </a:p>
          <a:p>
            <a:pPr>
              <a:buNone/>
            </a:pPr>
            <a:r>
              <a:rPr lang="en-US" u="sng" dirty="0" smtClean="0">
                <a:solidFill>
                  <a:srgbClr val="00B050"/>
                </a:solidFill>
              </a:rPr>
              <a:t>Psychological Factors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Ego defensiveness</a:t>
            </a:r>
          </a:p>
          <a:p>
            <a:r>
              <a:rPr lang="en-US" dirty="0" smtClean="0"/>
              <a:t>Status Quo</a:t>
            </a:r>
          </a:p>
          <a:p>
            <a:r>
              <a:rPr lang="en-US" dirty="0" smtClean="0"/>
              <a:t>Low tolerance for change</a:t>
            </a:r>
          </a:p>
          <a:p>
            <a:r>
              <a:rPr lang="en-US" dirty="0" smtClean="0"/>
              <a:t>Lack of trust in change agent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Reactions to change</a:t>
            </a:r>
            <a:r>
              <a:rPr lang="en-US" sz="4800" dirty="0" smtClean="0"/>
              <a:t>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7467600" cy="3124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Anger</a:t>
            </a:r>
          </a:p>
          <a:p>
            <a:r>
              <a:rPr lang="en-US" sz="4000" dirty="0" smtClean="0"/>
              <a:t>Denial</a:t>
            </a:r>
          </a:p>
          <a:p>
            <a:r>
              <a:rPr lang="en-US" sz="4000" dirty="0" smtClean="0"/>
              <a:t>Acceptance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1371600"/>
          </a:xfrm>
        </p:spPr>
        <p:txBody>
          <a:bodyPr>
            <a:noAutofit/>
          </a:bodyPr>
          <a:lstStyle/>
          <a:p>
            <a:r>
              <a:rPr lang="en-US" sz="4400" dirty="0" smtClean="0"/>
              <a:t>Overcoming </a:t>
            </a:r>
            <a:r>
              <a:rPr lang="en-US" sz="4400" dirty="0" smtClean="0"/>
              <a:t>Resistance to </a:t>
            </a:r>
            <a:r>
              <a:rPr lang="en-US" sz="4400" dirty="0" smtClean="0"/>
              <a:t>Change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7467600" cy="3429000"/>
          </a:xfrm>
        </p:spPr>
        <p:txBody>
          <a:bodyPr/>
          <a:lstStyle/>
          <a:p>
            <a:r>
              <a:rPr lang="en-US" sz="2800" dirty="0" smtClean="0"/>
              <a:t>Education and communication </a:t>
            </a:r>
          </a:p>
          <a:p>
            <a:r>
              <a:rPr lang="en-US" sz="2800" dirty="0" smtClean="0"/>
              <a:t>Employee participation and involvement.</a:t>
            </a:r>
          </a:p>
          <a:p>
            <a:r>
              <a:rPr lang="en-US" sz="2800" dirty="0" smtClean="0"/>
              <a:t>Facilitation and support (reducing anxiety by supportive efforts like counseling therapy, new skills training)</a:t>
            </a:r>
          </a:p>
          <a:p>
            <a:r>
              <a:rPr lang="en-US" sz="2800" dirty="0" smtClean="0"/>
              <a:t>Negotiation and agreement</a:t>
            </a:r>
            <a:endParaRPr lang="en-IN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828800"/>
            <a:ext cx="6324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5800" y="228600"/>
            <a:ext cx="7467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Theories of change: force field analysis theory</a:t>
            </a:r>
            <a:endParaRPr lang="en-US" sz="36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452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CHAPTER 14</vt:lpstr>
      <vt:lpstr>Introduction:</vt:lpstr>
      <vt:lpstr>Forces Of Changes</vt:lpstr>
      <vt:lpstr>Resistance to Change</vt:lpstr>
      <vt:lpstr>Resistance to change</vt:lpstr>
      <vt:lpstr>Resistance to change</vt:lpstr>
      <vt:lpstr>Reactions to change:</vt:lpstr>
      <vt:lpstr>Overcoming Resistance to Change</vt:lpstr>
      <vt:lpstr>Theories of change: force field analysis theory</vt:lpstr>
      <vt:lpstr>Action research model:</vt:lpstr>
      <vt:lpstr>Strategies For Change Management</vt:lpstr>
      <vt:lpstr>Tool kit for managing change: </vt:lpstr>
    </vt:vector>
  </TitlesOfParts>
  <Company>Solitaire Global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</dc:title>
  <dc:creator>mansi</dc:creator>
  <cp:lastModifiedBy>mansi</cp:lastModifiedBy>
  <cp:revision>17</cp:revision>
  <dcterms:created xsi:type="dcterms:W3CDTF">2010-06-29T06:31:12Z</dcterms:created>
  <dcterms:modified xsi:type="dcterms:W3CDTF">2010-06-29T07:24:23Z</dcterms:modified>
</cp:coreProperties>
</file>